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5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8650" autoAdjust="0"/>
  </p:normalViewPr>
  <p:slideViewPr>
    <p:cSldViewPr snapToGrid="0">
      <p:cViewPr>
        <p:scale>
          <a:sx n="75" d="100"/>
          <a:sy n="75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C1B6A-7D5B-43D5-A97B-3B384921603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E7E30-64FC-4942-9CAC-5C64ED43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FY19 Scholarships: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 $5,000 High School Scholarships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 $400 Chapter Scholarships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Amount Distributed: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$16,200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FY20 Scholarships/Grants: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 $300 Chapter Scholarships (Jan 2020)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$4999.81 Bloodhound Education Grant (Jan 2020)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$600.00 Ramstein H.S. Robotics Team Grant (Feb 2020)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Amount Distributed (as of Feb 2020):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$6,499.81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FY20 Projected Scholarships/Grants: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Grants: $1400.19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 Chapter Scholarships: x3 $300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 Chapter Scholarships: x3 $300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 Chapter Scholarships: x3 $300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 H.S. Scholarships: x3 $5,000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Projected Scholarships/Grants: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$19,100.19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Diamond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Wide Technology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Platinum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Cisco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CDW-G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Splunk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Technologies Group, Incorporated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Systems, Incorporated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Atlantic Communications Technology Corporation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Envistacom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Palo Alto Networks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Knowledge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Ironbow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Juniper Networks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Verizon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Siemens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F5 Networks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PacStar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NetApp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otal expense of $24K.  Start with $117K and end with $93K.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E7E30-64FC-4942-9CAC-5C64ED436C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0F8E-E6C0-4BBC-86F9-DA0035EE57A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254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AFCEA in Europe</a:t>
            </a:r>
            <a:endParaRPr lang="en-US" sz="7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06A51-A574-409B-9069-21A4F946ECF5}"/>
              </a:ext>
            </a:extLst>
          </p:cNvPr>
          <p:cNvSpPr txBox="1"/>
          <p:nvPr/>
        </p:nvSpPr>
        <p:spPr>
          <a:xfrm>
            <a:off x="3691583" y="1347713"/>
            <a:ext cx="48088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Kaiserslautern Military Community Chapter 158</a:t>
            </a:r>
          </a:p>
          <a:p>
            <a:pPr algn="ctr"/>
            <a:r>
              <a:rPr lang="en-US" sz="2400" b="1" dirty="0" smtClean="0"/>
              <a:t>Lt Col Mike </a:t>
            </a:r>
            <a:r>
              <a:rPr lang="en-US" sz="2400" b="1" dirty="0" smtClean="0"/>
              <a:t>Williams</a:t>
            </a:r>
          </a:p>
          <a:p>
            <a:pPr algn="ctr"/>
            <a:r>
              <a:rPr lang="en-US" sz="2400" b="1" dirty="0" smtClean="0"/>
              <a:t>Chief Master Sergeant Ed Daly</a:t>
            </a:r>
            <a:endParaRPr lang="en-US" sz="2400" b="1" dirty="0"/>
          </a:p>
        </p:txBody>
      </p:sp>
      <p:pic>
        <p:nvPicPr>
          <p:cNvPr id="1026" name="Picture 2" descr="chap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30" y="60075"/>
            <a:ext cx="2072470" cy="207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86845" y="3275542"/>
            <a:ext cx="8681155" cy="338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4087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KMC Chapter </a:t>
            </a:r>
            <a:r>
              <a:rPr lang="en-US" dirty="0" smtClean="0"/>
              <a:t>158 “vital stats”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54D8E-57E5-4B74-BFA1-8392C981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18" y="1298222"/>
            <a:ext cx="10685891" cy="5023556"/>
          </a:xfrm>
        </p:spPr>
        <p:txBody>
          <a:bodyPr>
            <a:normAutofit/>
          </a:bodyPr>
          <a:lstStyle/>
          <a:p>
            <a:r>
              <a:rPr lang="en-US" b="1" dirty="0" smtClean="0"/>
              <a:t>HQ:  </a:t>
            </a:r>
            <a:r>
              <a:rPr lang="en-US" dirty="0" smtClean="0"/>
              <a:t>Ramstein AB, Germany</a:t>
            </a:r>
          </a:p>
          <a:p>
            <a:r>
              <a:rPr lang="en-US" b="1" dirty="0" smtClean="0"/>
              <a:t>Members</a:t>
            </a:r>
            <a:r>
              <a:rPr lang="en-US" dirty="0" smtClean="0"/>
              <a:t>:  258</a:t>
            </a:r>
          </a:p>
          <a:p>
            <a:r>
              <a:rPr lang="en-US" b="1" dirty="0"/>
              <a:t>YAFCEANs</a:t>
            </a:r>
            <a:r>
              <a:rPr lang="en-US" dirty="0"/>
              <a:t>:  of which 137 are YAFCEANs</a:t>
            </a:r>
          </a:p>
          <a:p>
            <a:r>
              <a:rPr lang="en-US" b="1" dirty="0" smtClean="0"/>
              <a:t>Average Luncheon Size / Attendance</a:t>
            </a:r>
            <a:r>
              <a:rPr lang="en-US" dirty="0" smtClean="0"/>
              <a:t>:  &gt;100 average</a:t>
            </a:r>
            <a:endParaRPr lang="en-US" dirty="0" smtClean="0"/>
          </a:p>
          <a:p>
            <a:r>
              <a:rPr lang="en-US" b="1" dirty="0" smtClean="0"/>
              <a:t>Sponsors</a:t>
            </a:r>
            <a:r>
              <a:rPr lang="en-US" dirty="0" smtClean="0"/>
              <a:t>: 1 Diamond, 3 Platinum, 12 Gold, 2 Silver, 3 Bronze </a:t>
            </a:r>
          </a:p>
          <a:p>
            <a:r>
              <a:rPr lang="en-US" b="1" dirty="0" smtClean="0"/>
              <a:t>Budget</a:t>
            </a:r>
            <a:r>
              <a:rPr lang="en-US" dirty="0" smtClean="0"/>
              <a:t>:  $117K Reserve (20-30K </a:t>
            </a:r>
            <a:r>
              <a:rPr lang="en-US" dirty="0" err="1" smtClean="0"/>
              <a:t>yr</a:t>
            </a:r>
            <a:r>
              <a:rPr lang="en-US" dirty="0" smtClean="0"/>
              <a:t> in expenses)</a:t>
            </a:r>
          </a:p>
          <a:p>
            <a:r>
              <a:rPr lang="en-US" b="1" dirty="0" smtClean="0"/>
              <a:t>Scholarship</a:t>
            </a:r>
            <a:r>
              <a:rPr lang="en-US" dirty="0" smtClean="0"/>
              <a:t>:  FY19 $16K, FY20 $19K</a:t>
            </a:r>
          </a:p>
          <a:p>
            <a:endParaRPr lang="en-US" dirty="0" smtClean="0"/>
          </a:p>
        </p:txBody>
      </p:sp>
      <p:pic>
        <p:nvPicPr>
          <p:cNvPr id="4" name="Picture 2" descr="chap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84" y="40875"/>
            <a:ext cx="2072470" cy="207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356" y="1083733"/>
            <a:ext cx="8681155" cy="338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1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4087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KMC Chapter 158 Best Practices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54D8E-57E5-4B74-BFA1-8392C981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18" y="1298222"/>
            <a:ext cx="10685891" cy="5023556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1:</a:t>
            </a:r>
            <a:r>
              <a:rPr lang="en-US" dirty="0" smtClean="0"/>
              <a:t>  Chapter 158 is consistent in messaging &amp; marketing</a:t>
            </a:r>
          </a:p>
          <a:p>
            <a:pPr lvl="1"/>
            <a:r>
              <a:rPr lang="en-US" b="1" dirty="0" smtClean="0"/>
              <a:t>Summary</a:t>
            </a:r>
            <a:r>
              <a:rPr lang="en-US" dirty="0" smtClean="0"/>
              <a:t>:  Consistency is key </a:t>
            </a:r>
          </a:p>
          <a:p>
            <a:pPr lvl="1"/>
            <a:r>
              <a:rPr lang="en-US" b="1" dirty="0" smtClean="0"/>
              <a:t>Details</a:t>
            </a:r>
            <a:r>
              <a:rPr lang="en-US" dirty="0" smtClean="0"/>
              <a:t>:  Committee leadership takes an active interest in connecting industry to military.  Senior mentors (Chapter Pres + x2 VP’s) </a:t>
            </a:r>
            <a:r>
              <a:rPr lang="en-US" i="1" u="sng" dirty="0" smtClean="0"/>
              <a:t>contact all </a:t>
            </a:r>
            <a:r>
              <a:rPr lang="en-US" dirty="0" smtClean="0"/>
              <a:t>Comm/Cyber leadership 2 weeks out</a:t>
            </a:r>
          </a:p>
          <a:p>
            <a:pPr lvl="1"/>
            <a:r>
              <a:rPr lang="en-US" b="1" dirty="0" smtClean="0"/>
              <a:t>Results</a:t>
            </a:r>
            <a:r>
              <a:rPr lang="en-US" dirty="0" smtClean="0"/>
              <a:t>:  Great turnout!  Average of 100 mil/industry each luncheon</a:t>
            </a:r>
          </a:p>
          <a:p>
            <a:r>
              <a:rPr lang="en-US" b="1" dirty="0" smtClean="0"/>
              <a:t>Practice 2</a:t>
            </a:r>
            <a:r>
              <a:rPr lang="en-US" dirty="0" smtClean="0"/>
              <a:t>:  Chapter 158 Scheduler drives a schedule 6 months out</a:t>
            </a:r>
          </a:p>
          <a:p>
            <a:pPr lvl="1"/>
            <a:r>
              <a:rPr lang="en-US" b="1" dirty="0" smtClean="0"/>
              <a:t>Summary</a:t>
            </a:r>
            <a:r>
              <a:rPr lang="en-US" dirty="0" smtClean="0"/>
              <a:t>:  A forecast schedule is a great indicator of success</a:t>
            </a:r>
          </a:p>
          <a:p>
            <a:pPr lvl="1"/>
            <a:r>
              <a:rPr lang="en-US" b="1" dirty="0" smtClean="0"/>
              <a:t>Details</a:t>
            </a:r>
            <a:r>
              <a:rPr lang="en-US" dirty="0" smtClean="0"/>
              <a:t>:  The scheduler (VPs) are working a schedule 6 months out.  Ensures that our industry partners know when they’re ‘up to bat’ and when we can bring in senior military leaders to speak.  </a:t>
            </a:r>
            <a:endParaRPr lang="en-US" dirty="0"/>
          </a:p>
          <a:p>
            <a:pPr lvl="1"/>
            <a:r>
              <a:rPr lang="en-US" b="1" dirty="0" smtClean="0"/>
              <a:t>Results</a:t>
            </a:r>
            <a:r>
              <a:rPr lang="en-US" dirty="0" smtClean="0"/>
              <a:t>:  Results in well planned events and garner’s interest (especially when general officer/military speakers participate)</a:t>
            </a:r>
          </a:p>
          <a:p>
            <a:endParaRPr lang="en-US" dirty="0"/>
          </a:p>
        </p:txBody>
      </p:sp>
      <p:pic>
        <p:nvPicPr>
          <p:cNvPr id="4" name="Picture 2" descr="chap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84" y="40875"/>
            <a:ext cx="2072470" cy="207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356" y="1083733"/>
            <a:ext cx="8681155" cy="338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2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4087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KMC Chapter 158 Best Practices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54D8E-57E5-4B74-BFA1-8392C981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18" y="1298222"/>
            <a:ext cx="10685891" cy="5023556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 3</a:t>
            </a:r>
            <a:r>
              <a:rPr lang="en-US" dirty="0" smtClean="0"/>
              <a:t>:  Europe + Summer + Senior Mentors = Success!</a:t>
            </a:r>
          </a:p>
          <a:p>
            <a:pPr lvl="1"/>
            <a:r>
              <a:rPr lang="en-US" b="1" dirty="0" smtClean="0"/>
              <a:t>Summary</a:t>
            </a:r>
            <a:r>
              <a:rPr lang="en-US" dirty="0" smtClean="0"/>
              <a:t>:  Summer Expo is a great time for new Chapter business!  </a:t>
            </a:r>
            <a:endParaRPr lang="en-US" dirty="0"/>
          </a:p>
          <a:p>
            <a:pPr lvl="1"/>
            <a:r>
              <a:rPr lang="en-US" b="1" dirty="0" smtClean="0"/>
              <a:t>Details</a:t>
            </a:r>
            <a:r>
              <a:rPr lang="en-US" dirty="0" smtClean="0"/>
              <a:t>:  Summer Expo every year, invites new partners and we bring a Senior Mentor to stimulate connections/networking.  </a:t>
            </a:r>
          </a:p>
          <a:p>
            <a:pPr lvl="2"/>
            <a:r>
              <a:rPr lang="en-US" dirty="0" smtClean="0"/>
              <a:t>1st Kickoff event:  Belgian </a:t>
            </a:r>
            <a:r>
              <a:rPr lang="en-US" dirty="0"/>
              <a:t>Beer at the Belgian Bistro…need I say more</a:t>
            </a:r>
            <a:r>
              <a:rPr lang="en-US" dirty="0" smtClean="0"/>
              <a:t>?</a:t>
            </a:r>
          </a:p>
          <a:p>
            <a:pPr lvl="2"/>
            <a:r>
              <a:rPr lang="en-US" dirty="0"/>
              <a:t>2d Kickoff event:  Breakfast event which always brings a crowd (last year’s speaker was Gen Basham, this year’s will be Gen </a:t>
            </a:r>
            <a:r>
              <a:rPr lang="en-US" dirty="0" err="1"/>
              <a:t>Harrigian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Base-wide advertisement &amp; support results in broad participation by </a:t>
            </a:r>
            <a:r>
              <a:rPr lang="en-US" i="1" u="sng" dirty="0" smtClean="0"/>
              <a:t>many</a:t>
            </a:r>
            <a:r>
              <a:rPr lang="en-US" dirty="0" smtClean="0"/>
              <a:t> cyber/</a:t>
            </a:r>
            <a:r>
              <a:rPr lang="en-US" dirty="0" err="1" smtClean="0"/>
              <a:t>comm</a:t>
            </a:r>
            <a:r>
              <a:rPr lang="en-US" dirty="0" smtClean="0"/>
              <a:t> Airmen (Officer, SNCO, NCO)</a:t>
            </a:r>
            <a:endParaRPr lang="en-US" dirty="0"/>
          </a:p>
          <a:p>
            <a:pPr lvl="2"/>
            <a:r>
              <a:rPr lang="en-US" dirty="0" smtClean="0"/>
              <a:t>Golf Tournament which lashes industry to military members in a casual + fun environment</a:t>
            </a:r>
          </a:p>
          <a:p>
            <a:pPr lvl="2"/>
            <a:r>
              <a:rPr lang="en-US" dirty="0" smtClean="0"/>
              <a:t>Excellent opportunity to introduce new industry partners and bring on Young AFCEANs!</a:t>
            </a:r>
          </a:p>
          <a:p>
            <a:pPr lvl="1"/>
            <a:r>
              <a:rPr lang="en-US" b="1" dirty="0" smtClean="0"/>
              <a:t>Results</a:t>
            </a:r>
            <a:r>
              <a:rPr lang="en-US" dirty="0" smtClean="0"/>
              <a:t>:   Yet another opportunity to showcase what AFCEA is all about!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hap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84" y="40875"/>
            <a:ext cx="2072470" cy="207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356" y="1083733"/>
            <a:ext cx="8681155" cy="338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8" y="499509"/>
            <a:ext cx="4008219" cy="2904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034" y="337546"/>
            <a:ext cx="4438650" cy="3066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8" y="3593998"/>
            <a:ext cx="4008219" cy="3030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034" y="3517585"/>
            <a:ext cx="4168360" cy="3106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97188" y="587917"/>
            <a:ext cx="2904565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Examples of the material we use to advertise, gain support and reach a very wide audience.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Between a very pro-active leadership committee and great YAFCEAN program leaders we typically have large participation and great networking opportunities!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01753" y="1653989"/>
            <a:ext cx="484094" cy="149262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97941" y="1951791"/>
            <a:ext cx="699247" cy="119482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97941" y="3805518"/>
            <a:ext cx="699247" cy="79337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01753" y="3805518"/>
            <a:ext cx="558742" cy="1600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440</Words>
  <Application>Microsoft Office PowerPoint</Application>
  <PresentationFormat>Widescreen</PresentationFormat>
  <Paragraphs>86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AFCEA in Europe</vt:lpstr>
      <vt:lpstr> KMC Chapter 158 “vital stats”</vt:lpstr>
      <vt:lpstr> KMC Chapter 158 Best Practices </vt:lpstr>
      <vt:lpstr> KMC Chapter 158 Best Practices </vt:lpstr>
      <vt:lpstr>PowerPoint Presentation</vt:lpstr>
    </vt:vector>
  </TitlesOfParts>
  <Company>HPC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Initiatiaves</dc:title>
  <dc:creator>Michelle Larkin (CTR)</dc:creator>
  <cp:lastModifiedBy>WILLIAMS, MICHAEL C Lt Col USAF USAFE USAFE A589/DS</cp:lastModifiedBy>
  <cp:revision>26</cp:revision>
  <dcterms:created xsi:type="dcterms:W3CDTF">2020-02-03T19:19:40Z</dcterms:created>
  <dcterms:modified xsi:type="dcterms:W3CDTF">2020-02-27T07:24:54Z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iteId">
    <vt:lpwstr>0beb0c35-9cbb-4feb-99e5-589e415c7944</vt:lpwstr>
  </property>
  <property fmtid="{D5CDD505-2E9C-101B-9397-08002B2CF9AE}" pid="4" name="MSIP_Label_879e395e-e3b5-421f-8616-70a10f9451af_Owner">
    <vt:lpwstr>Lloyd_McCoy@immixgroup.com</vt:lpwstr>
  </property>
  <property fmtid="{D5CDD505-2E9C-101B-9397-08002B2CF9AE}" pid="5" name="MSIP_Label_879e395e-e3b5-421f-8616-70a10f9451af_SetDate">
    <vt:lpwstr>2020-02-03T21:50:09.5919179Z</vt:lpwstr>
  </property>
  <property fmtid="{D5CDD505-2E9C-101B-9397-08002B2CF9AE}" pid="6" name="MSIP_Label_879e395e-e3b5-421f-8616-70a10f9451af_Name">
    <vt:lpwstr>Public</vt:lpwstr>
  </property>
  <property fmtid="{D5CDD505-2E9C-101B-9397-08002B2CF9AE}" pid="7" name="MSIP_Label_879e395e-e3b5-421f-8616-70a10f9451af_Application">
    <vt:lpwstr>Microsoft Azure Information Protection</vt:lpwstr>
  </property>
  <property fmtid="{D5CDD505-2E9C-101B-9397-08002B2CF9AE}" pid="8" name="MSIP_Label_879e395e-e3b5-421f-8616-70a10f9451af_ActionId">
    <vt:lpwstr>da2c8507-ac9b-4651-93dc-757299fb8abb</vt:lpwstr>
  </property>
  <property fmtid="{D5CDD505-2E9C-101B-9397-08002B2CF9AE}" pid="9" name="MSIP_Label_879e395e-e3b5-421f-8616-70a10f9451af_Extended_MSFT_Method">
    <vt:lpwstr>Automatic</vt:lpwstr>
  </property>
  <property fmtid="{D5CDD505-2E9C-101B-9397-08002B2CF9AE}" pid="10" name="Sensitivity">
    <vt:lpwstr>Public</vt:lpwstr>
  </property>
</Properties>
</file>